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4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4" r:id="rId6"/>
    <p:sldId id="276" r:id="rId7"/>
    <p:sldId id="260" r:id="rId8"/>
    <p:sldId id="275" r:id="rId9"/>
    <p:sldId id="258" r:id="rId10"/>
    <p:sldId id="281" r:id="rId11"/>
    <p:sldId id="277" r:id="rId12"/>
    <p:sldId id="278" r:id="rId13"/>
    <p:sldId id="279" r:id="rId14"/>
    <p:sldId id="280" r:id="rId15"/>
    <p:sldId id="264" r:id="rId16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7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1"/>
        <a:lstStyle/>
        <a:p>
          <a:pPr rtl="1"/>
          <a:endParaRPr lang="en-US"/>
        </a:p>
      </dgm:t>
    </dgm:pt>
    <dgm:pt modelId="{3D01C1C5-CFC6-413A-98BF-EFCE49E090B5}">
      <dgm:prSet phldrT="[Text]"/>
      <dgm:spPr/>
      <dgm:t>
        <a:bodyPr rtlCol="1"/>
        <a:lstStyle/>
        <a:p>
          <a:pPr rtl="1"/>
          <a:r>
            <a:rPr lang="he-IL" b="1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gm:t>
    </dgm:pt>
    <dgm:pt modelId="{FC8DE880-353F-48FB-AE71-023B845B4207}" type="parTrans" cxnId="{1046A68B-0DD9-4EFC-BB96-5868C5FC503A}">
      <dgm:prSet/>
      <dgm:spPr/>
      <dgm:t>
        <a:bodyPr/>
        <a:lstStyle/>
        <a:p>
          <a:endParaRPr lang="en-US"/>
        </a:p>
      </dgm:t>
    </dgm:pt>
    <dgm:pt modelId="{7048E529-5938-43FB-9BEF-AFB82079315A}" type="sibTrans" cxnId="{1046A68B-0DD9-4EFC-BB96-5868C5FC503A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0D03B320-8CF8-4FDE-ADFB-FDBAA495FF9C}" type="pres">
      <dgm:prSet presAssocID="{3D01C1C5-CFC6-413A-98BF-EFCE49E090B5}" presName="Parent" presStyleLbl="node0" presStyleIdx="0" presStyleCnt="1" custLinFactNeighborX="5879" custLinFactNeighborY="7117">
        <dgm:presLayoutVars>
          <dgm:chMax val="5"/>
          <dgm:chPref val="5"/>
        </dgm:presLayoutVars>
      </dgm:prSet>
      <dgm:spPr/>
    </dgm:pt>
    <dgm:pt modelId="{ADD76159-9E4B-4320-8C15-F42734C050F7}" type="pres">
      <dgm:prSet presAssocID="{3D01C1C5-CFC6-413A-98BF-EFCE49E090B5}" presName="Accent1" presStyleLbl="node1" presStyleIdx="0" presStyleCnt="6"/>
      <dgm:spPr/>
    </dgm:pt>
    <dgm:pt modelId="{1C7097DF-8FF3-4366-968B-5B88A7AE69DE}" type="pres">
      <dgm:prSet presAssocID="{3D01C1C5-CFC6-413A-98BF-EFCE49E090B5}" presName="Accent2" presStyleLbl="node1" presStyleIdx="1" presStyleCnt="6"/>
      <dgm:spPr/>
    </dgm:pt>
    <dgm:pt modelId="{F07C52BC-5191-44EC-9DB7-3B62993ED149}" type="pres">
      <dgm:prSet presAssocID="{3D01C1C5-CFC6-413A-98BF-EFCE49E090B5}" presName="Accent3" presStyleLbl="node1" presStyleIdx="2" presStyleCnt="6"/>
      <dgm:spPr/>
    </dgm:pt>
    <dgm:pt modelId="{18565465-484D-4A3F-A385-51E434B2017F}" type="pres">
      <dgm:prSet presAssocID="{3D01C1C5-CFC6-413A-98BF-EFCE49E090B5}" presName="Accent4" presStyleLbl="node1" presStyleIdx="3" presStyleCnt="6" custLinFactNeighborX="13902" custLinFactNeighborY="-49758"/>
      <dgm:spPr/>
    </dgm:pt>
    <dgm:pt modelId="{36FB8C30-AFB2-4508-B301-5B667D0DE541}" type="pres">
      <dgm:prSet presAssocID="{3D01C1C5-CFC6-413A-98BF-EFCE49E090B5}" presName="Accent5" presStyleLbl="node1" presStyleIdx="4" presStyleCnt="6"/>
      <dgm:spPr/>
    </dgm:pt>
    <dgm:pt modelId="{FD7838F2-6E88-4D03-A77E-667298398226}" type="pres">
      <dgm:prSet presAssocID="{3D01C1C5-CFC6-413A-98BF-EFCE49E090B5}" presName="Accent6" presStyleLbl="node1" presStyleIdx="5" presStyleCnt="6"/>
      <dgm:spPr/>
    </dgm:pt>
  </dgm:ptLst>
  <dgm:cxnLst>
    <dgm:cxn modelId="{EC923E82-F048-48AA-B53F-116E0FA4DA8F}" type="presOf" srcId="{3D01C1C5-CFC6-413A-98BF-EFCE49E090B5}" destId="{0D03B320-8CF8-4FDE-ADFB-FDBAA495FF9C}" srcOrd="0" destOrd="0" presId="urn:microsoft.com/office/officeart/2009/3/layout/CircleRelationship"/>
    <dgm:cxn modelId="{1046A68B-0DD9-4EFC-BB96-5868C5FC503A}" srcId="{BE5B76ED-C686-4E97-9A28-74231B4FDDD1}" destId="{3D01C1C5-CFC6-413A-98BF-EFCE49E090B5}" srcOrd="0" destOrd="0" parTransId="{FC8DE880-353F-48FB-AE71-023B845B4207}" sibTransId="{7048E529-5938-43FB-9BEF-AFB82079315A}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AF62F058-C036-4B86-A328-7C14C8E69FD2}" type="presParOf" srcId="{EC323DFF-E2DA-4381-8948-5F3D2CD82207}" destId="{0D03B320-8CF8-4FDE-ADFB-FDBAA495FF9C}" srcOrd="0" destOrd="0" presId="urn:microsoft.com/office/officeart/2009/3/layout/CircleRelationship"/>
    <dgm:cxn modelId="{7D72483D-C967-4B88-ABA9-28A2C9A80D83}" type="presParOf" srcId="{EC323DFF-E2DA-4381-8948-5F3D2CD82207}" destId="{ADD76159-9E4B-4320-8C15-F42734C050F7}" srcOrd="1" destOrd="0" presId="urn:microsoft.com/office/officeart/2009/3/layout/CircleRelationship"/>
    <dgm:cxn modelId="{DAE7C49B-9C56-4798-80F0-0C565FA11602}" type="presParOf" srcId="{EC323DFF-E2DA-4381-8948-5F3D2CD82207}" destId="{1C7097DF-8FF3-4366-968B-5B88A7AE69DE}" srcOrd="2" destOrd="0" presId="urn:microsoft.com/office/officeart/2009/3/layout/CircleRelationship"/>
    <dgm:cxn modelId="{E585D518-E5A8-429B-B21D-E89C4BAC5663}" type="presParOf" srcId="{EC323DFF-E2DA-4381-8948-5F3D2CD82207}" destId="{F07C52BC-5191-44EC-9DB7-3B62993ED149}" srcOrd="3" destOrd="0" presId="urn:microsoft.com/office/officeart/2009/3/layout/CircleRelationship"/>
    <dgm:cxn modelId="{8F39AAA0-4421-4D4B-BA6A-CF351ED217B6}" type="presParOf" srcId="{EC323DFF-E2DA-4381-8948-5F3D2CD82207}" destId="{18565465-484D-4A3F-A385-51E434B2017F}" srcOrd="4" destOrd="0" presId="urn:microsoft.com/office/officeart/2009/3/layout/CircleRelationship"/>
    <dgm:cxn modelId="{BD3E3E6E-3E5D-42F1-BEC4-255FD0EED200}" type="presParOf" srcId="{EC323DFF-E2DA-4381-8948-5F3D2CD82207}" destId="{36FB8C30-AFB2-4508-B301-5B667D0DE541}" srcOrd="5" destOrd="0" presId="urn:microsoft.com/office/officeart/2009/3/layout/CircleRelationship"/>
    <dgm:cxn modelId="{5DCF26F9-C578-4E24-BFFA-34E526C274F6}" type="presParOf" srcId="{EC323DFF-E2DA-4381-8948-5F3D2CD82207}" destId="{FD7838F2-6E88-4D03-A77E-667298398226}" srcOrd="6" destOrd="0" presId="urn:microsoft.com/office/officeart/2009/3/layout/CircleRelationship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B320-8CF8-4FDE-ADFB-FDBAA495FF9C}">
      <dsp:nvSpPr>
        <dsp:cNvPr id="0" name=""/>
        <dsp:cNvSpPr/>
      </dsp:nvSpPr>
      <dsp:spPr>
        <a:xfrm>
          <a:off x="3546582" y="499987"/>
          <a:ext cx="4282912" cy="42832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rtlCol="1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6500" b="1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sp:txBody>
      <dsp:txXfrm>
        <a:off x="4173800" y="1127255"/>
        <a:ext cx="3028476" cy="3028716"/>
      </dsp:txXfrm>
    </dsp:sp>
    <dsp:sp modelId="{ADD76159-9E4B-4320-8C15-F42734C050F7}">
      <dsp:nvSpPr>
        <dsp:cNvPr id="0" name=""/>
        <dsp:cNvSpPr/>
      </dsp:nvSpPr>
      <dsp:spPr>
        <a:xfrm>
          <a:off x="5738806" y="0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097DF-8FF3-4366-968B-5B88A7AE69DE}">
      <dsp:nvSpPr>
        <dsp:cNvPr id="0" name=""/>
        <dsp:cNvSpPr/>
      </dsp:nvSpPr>
      <dsp:spPr>
        <a:xfrm>
          <a:off x="4610950" y="4160159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C52BC-5191-44EC-9DB7-3B62993ED149}">
      <dsp:nvSpPr>
        <dsp:cNvPr id="0" name=""/>
        <dsp:cNvSpPr/>
      </dsp:nvSpPr>
      <dsp:spPr>
        <a:xfrm>
          <a:off x="7853292" y="1933468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65465-484D-4A3F-A385-51E434B2017F}">
      <dsp:nvSpPr>
        <dsp:cNvPr id="0" name=""/>
        <dsp:cNvSpPr/>
      </dsp:nvSpPr>
      <dsp:spPr>
        <a:xfrm>
          <a:off x="6269451" y="4290410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B8C30-AFB2-4508-B301-5B667D0DE541}">
      <dsp:nvSpPr>
        <dsp:cNvPr id="0" name=""/>
        <dsp:cNvSpPr/>
      </dsp:nvSpPr>
      <dsp:spPr>
        <a:xfrm>
          <a:off x="4708534" y="677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838F2-6E88-4D03-A77E-667298398226}">
      <dsp:nvSpPr>
        <dsp:cNvPr id="0" name=""/>
        <dsp:cNvSpPr/>
      </dsp:nvSpPr>
      <dsp:spPr>
        <a:xfrm>
          <a:off x="3621378" y="2652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EC4F1F54-C046-4D8F-91F4-02CDAF3B68C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כ"ח/תמוז/תשפ"ב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EC605DA-80A8-4B7B-B889-6C5700BB4CE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04670B4-8476-4868-8E4E-BD7F7EB7E382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F3544625-0ADF-4414-89A2-9E135F0C849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031875" y="1964267"/>
            <a:ext cx="7197726" cy="2421464"/>
          </a:xfrm>
        </p:spPr>
        <p:txBody>
          <a:bodyPr rtlCol="1" anchor="b">
            <a:normAutofit/>
          </a:bodyPr>
          <a:lstStyle>
            <a:lvl1pPr algn="l" rtl="1">
              <a:defRPr sz="4800">
                <a:effectLst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031875" y="4385732"/>
            <a:ext cx="7197726" cy="1405467"/>
          </a:xfrm>
        </p:spPr>
        <p:txBody>
          <a:bodyPr rtlCol="1" anchor="t">
            <a:normAutofit/>
          </a:bodyPr>
          <a:lstStyle>
            <a:lvl1pPr marL="0" indent="0" algn="l" rtl="1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659242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C2F0703B-6D42-49D2-B4AA-B95A662FEA9E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335643" y="5870575"/>
            <a:ext cx="4893958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31875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4732865"/>
            <a:ext cx="10131427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2060573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374773" y="5299603"/>
            <a:ext cx="10131427" cy="49371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80001A7-C05B-4C88-98C7-12FD5F26441B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3124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1912384-B1B5-4B6F-A2C5-DDACFD44CD73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754941" y="3352800"/>
            <a:ext cx="9339184" cy="381000"/>
          </a:xfrm>
        </p:spPr>
        <p:txBody>
          <a:bodyPr rtlCol="1" anchor="ctr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52168" y="4343400"/>
            <a:ext cx="10152367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95406F1-D384-4DFA-8196-1F33887D46CC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5" cy="1468800"/>
          </a:xfrm>
        </p:spPr>
        <p:txBody>
          <a:bodyPr rtlCol="1" anchor="b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6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C3A763-7123-4EEC-A01E-6DEE63A5CD80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של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0764" y="3886200"/>
            <a:ext cx="10135436" cy="8890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0765" y="4775200"/>
            <a:ext cx="10135436" cy="10160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3A8AA2F-EC55-429D-9463-C9ACA2DC8118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2743199"/>
          </a:xfrm>
        </p:spPr>
        <p:txBody>
          <a:bodyPr vert="horz" lIns="91440" tIns="45720" rIns="91440" bIns="45720" rtlCol="1" anchor="ctr">
            <a:normAutofit/>
          </a:bodyPr>
          <a:lstStyle>
            <a:lvl1pPr algn="r" rtl="1">
              <a:def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4771" y="3505200"/>
            <a:ext cx="10131428" cy="8382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D2D438-6FBB-4612-B4B9-AA5163F3510C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74774" y="2142067"/>
            <a:ext cx="10131425" cy="3649133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A2C001C-A6DB-4C61-AB2A-DB388D84202F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74773" y="609599"/>
            <a:ext cx="2158552" cy="5181601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74084" y="609600"/>
            <a:ext cx="7832116" cy="5181600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31EFB6-5BED-425B-A4E9-239F4B954EBB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10131425" cy="3649133"/>
          </a:xfrm>
        </p:spPr>
        <p:txBody>
          <a:bodyPr rtlCol="1" anchor="ctr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02B383C-729E-497E-95DD-D7340825FF6A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7" cy="1468800"/>
          </a:xfrm>
        </p:spPr>
        <p:txBody>
          <a:bodyPr rtlCol="1" anchor="b"/>
          <a:lstStyle>
            <a:lvl1pPr algn="r" rtl="1">
              <a:defRPr sz="40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8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 cap="all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B945C276-5B45-48DE-A14E-453C02A2062C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510864" y="2142067"/>
            <a:ext cx="4995334" cy="3649134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74773" y="2142067"/>
            <a:ext cx="4995332" cy="3649133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63F0043-071C-448F-89A5-27606E31A466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509276" y="2218267"/>
            <a:ext cx="4709054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509276" y="2870201"/>
            <a:ext cx="4996923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73184" y="2226734"/>
            <a:ext cx="4722813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73183" y="2870201"/>
            <a:ext cx="4995334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54547B9-0E7C-4A94-9F9C-330A5FBB3FAD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419907A-B85D-4330-8FFA-9230829EF2FA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A8F3B45F-D09D-4BEC-B533-558F8A453C87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825315" y="2074333"/>
            <a:ext cx="3680885" cy="1371600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3" y="609601"/>
            <a:ext cx="6169026" cy="5181600"/>
          </a:xfrm>
        </p:spPr>
        <p:txBody>
          <a:bodyPr rtlCol="1" anchor="ctr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825315" y="3445933"/>
            <a:ext cx="3680885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362C9EC-8A44-49F8-BA74-6C0491265AE4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341547" y="1600200"/>
            <a:ext cx="6164653" cy="1371600"/>
          </a:xfrm>
        </p:spPr>
        <p:txBody>
          <a:bodyPr rtlCol="1" anchor="b">
            <a:normAutofit/>
          </a:bodyPr>
          <a:lstStyle>
            <a:lvl1pPr algn="r" rtl="1"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4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37477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341547" y="2971800"/>
            <a:ext cx="6164653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20B5B45-2856-465F-9C16-52D5B9FBE057}" type="datetime1">
              <a:rPr lang="he-IL" smtClean="0"/>
              <a:t>כ"ח/תמוז/תשפ"ב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4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0214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C1667F8-FC25-4D60-BC81-F0FB596FF1BD}" type="datetime1">
              <a:rPr lang="he-IL" noProof="0" smtClean="0"/>
              <a:t>כ"ח/תמוז/תשפ"ב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78541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74773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peoplematters.in/article/hr-analytics/data-patterns-and-mining-it-well-1463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hyperlink" Target="https://www.adcreview.com/articles/big-data-in-science-which-business-model-is-suitable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שמי לילה עם הרים הנראים באופק מרחוק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31875" y="2733629"/>
            <a:ext cx="9053030" cy="1795759"/>
          </a:xfrm>
          <a:ln>
            <a:solidFill>
              <a:schemeClr val="tx1"/>
            </a:solidFill>
          </a:ln>
        </p:spPr>
        <p:txBody>
          <a:bodyPr rtlCol="1">
            <a:normAutofit/>
          </a:bodyPr>
          <a:lstStyle/>
          <a:p>
            <a:pPr algn="l" rtl="1"/>
            <a:r>
              <a:rPr lang="en-US" sz="48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4800" b="1" i="1" dirty="0">
                <a:latin typeface="Calibri"/>
                <a:cs typeface="Arial"/>
              </a:rPr>
              <a:t>Data Compression – Comparing Haar Algorithms</a:t>
            </a:r>
            <a:endParaRPr lang="he-IL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31875" y="4976282"/>
            <a:ext cx="7197726" cy="1405467"/>
          </a:xfrm>
        </p:spPr>
        <p:txBody>
          <a:bodyPr rtlCol="1">
            <a:normAutofit/>
          </a:bodyPr>
          <a:lstStyle/>
          <a:p>
            <a:pPr algn="l" rtl="1"/>
            <a:r>
              <a:rPr lang="en-US" sz="1800" b="1" u="sng" dirty="0">
                <a:latin typeface="Calibri"/>
                <a:cs typeface="Arial"/>
              </a:rPr>
              <a:t>Presenters</a:t>
            </a:r>
            <a:r>
              <a:rPr lang="en-US" sz="1800" b="1" dirty="0">
                <a:latin typeface="Calibri"/>
                <a:cs typeface="Arial"/>
              </a:rPr>
              <a:t>:</a:t>
            </a:r>
            <a:br>
              <a:rPr lang="en-US" sz="1800" b="1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 Liel Berniker, Noy Osi, Dvir Segal</a:t>
            </a:r>
            <a:br>
              <a:rPr lang="en-US" sz="2000" b="1" dirty="0">
                <a:latin typeface="Calibri"/>
                <a:cs typeface="Arial"/>
              </a:rPr>
            </a:br>
            <a:r>
              <a:rPr lang="en-US" sz="1800" b="1" u="sng" dirty="0">
                <a:latin typeface="Calibri"/>
                <a:cs typeface="Arial"/>
              </a:rPr>
              <a:t>Instructor: </a:t>
            </a:r>
            <a:br>
              <a:rPr lang="en-US" sz="1800" b="1" u="sng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Prof. Dana Shapira</a:t>
            </a:r>
            <a:endParaRPr lang="he-I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DC8F2B3-9CAA-9058-CFA8-CB44D293DA90}"/>
              </a:ext>
            </a:extLst>
          </p:cNvPr>
          <p:cNvSpPr txBox="1"/>
          <p:nvPr/>
        </p:nvSpPr>
        <p:spPr>
          <a:xfrm>
            <a:off x="606288" y="349273"/>
            <a:ext cx="1097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Fibonacci code – average bit size compare</a:t>
            </a:r>
            <a:r>
              <a:rPr lang="en-US" sz="4800" dirty="0"/>
              <a:t>: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F7A5920-4BDF-71F0-A348-DCD56A2A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026"/>
            <a:ext cx="12192000" cy="51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F55332AE-7BC6-A572-3A7D-578D72F7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22" y="0"/>
            <a:ext cx="12192000" cy="345667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8A78737-606E-702B-2D1A-AF18E97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56670"/>
            <a:ext cx="12176979" cy="34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 descr="שמי לילה עם הרים הנראים באופק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 flipH="1"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מציין מיקום תוכן 4" descr="גרפיקת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4614095"/>
              </p:ext>
            </p:extLst>
          </p:nvPr>
        </p:nvGraphicFramePr>
        <p:xfrm>
          <a:off x="407963" y="787401"/>
          <a:ext cx="11493305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A96913F-CE2B-DB1D-0A6B-DC02F0B024FF}"/>
              </a:ext>
            </a:extLst>
          </p:cNvPr>
          <p:cNvSpPr txBox="1"/>
          <p:nvPr/>
        </p:nvSpPr>
        <p:spPr>
          <a:xfrm>
            <a:off x="838200" y="5791201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Check our GitHub : </a:t>
            </a:r>
            <a:br>
              <a:rPr lang="en-US" sz="2400" b="1" dirty="0"/>
            </a:br>
            <a:r>
              <a:rPr lang="en-US" sz="2400" b="1" dirty="0"/>
              <a:t>https://github.com/Dvir-Segal/Data-Compression.git</a:t>
            </a:r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E72F817B-232D-25BD-C1B7-78CAC6F3D4D0}"/>
              </a:ext>
            </a:extLst>
          </p:cNvPr>
          <p:cNvSpPr/>
          <p:nvPr/>
        </p:nvSpPr>
        <p:spPr>
          <a:xfrm>
            <a:off x="9647583" y="5645736"/>
            <a:ext cx="345222" cy="34526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635D31FE-3214-0301-06B2-058E02BFF52D}"/>
              </a:ext>
            </a:extLst>
          </p:cNvPr>
          <p:cNvSpPr/>
          <p:nvPr/>
        </p:nvSpPr>
        <p:spPr>
          <a:xfrm>
            <a:off x="3339215" y="5645736"/>
            <a:ext cx="345222" cy="34526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E5FD5FC5-D6EB-E641-0310-41BA0B55E87D}"/>
              </a:ext>
            </a:extLst>
          </p:cNvPr>
          <p:cNvSpPr/>
          <p:nvPr/>
        </p:nvSpPr>
        <p:spPr>
          <a:xfrm>
            <a:off x="1908531" y="6190134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69C9D3D-D2D8-901F-FF1C-E9F3AF0B2CB3}"/>
              </a:ext>
            </a:extLst>
          </p:cNvPr>
          <p:cNvSpPr/>
          <p:nvPr/>
        </p:nvSpPr>
        <p:spPr>
          <a:xfrm>
            <a:off x="2862574" y="4338378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CB61336-AB87-6DF2-31D0-2B018D1C4898}"/>
              </a:ext>
            </a:extLst>
          </p:cNvPr>
          <p:cNvSpPr/>
          <p:nvPr/>
        </p:nvSpPr>
        <p:spPr>
          <a:xfrm>
            <a:off x="3339215" y="1269612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נקודות בהירות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7FF9887D-5B48-F0AC-0CC3-D538A70F0AF7}"/>
              </a:ext>
            </a:extLst>
          </p:cNvPr>
          <p:cNvSpPr txBox="1"/>
          <p:nvPr/>
        </p:nvSpPr>
        <p:spPr>
          <a:xfrm>
            <a:off x="4410961" y="206073"/>
            <a:ext cx="314338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/>
              <a:t>Sources: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9D6F48-8EA5-C6FA-9F9C-448DB1F2E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D63476B-A36E-478D-FA28-5C68D0B3E347}"/>
              </a:ext>
            </a:extLst>
          </p:cNvPr>
          <p:cNvSpPr txBox="1"/>
          <p:nvPr/>
        </p:nvSpPr>
        <p:spPr>
          <a:xfrm>
            <a:off x="1162882" y="2113314"/>
            <a:ext cx="9866236" cy="4276195"/>
          </a:xfrm>
          <a:prstGeom prst="rect">
            <a:avLst/>
          </a:prstGeom>
          <a:noFill/>
          <a:ln w="889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DE0EB7CA-6645-1F66-D34E-25B7DA195266}"/>
              </a:ext>
            </a:extLst>
          </p:cNvPr>
          <p:cNvSpPr/>
          <p:nvPr/>
        </p:nvSpPr>
        <p:spPr>
          <a:xfrm>
            <a:off x="1699534" y="149822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7" name="מלבן 26" descr="סימון תג 1 עם מילוי מלא">
            <a:extLst>
              <a:ext uri="{FF2B5EF4-FFF2-40B4-BE49-F238E27FC236}">
                <a16:creationId xmlns:a16="http://schemas.microsoft.com/office/drawing/2014/main" id="{E83B98AC-9149-90A0-7FA4-4E45CA9AD28A}"/>
              </a:ext>
            </a:extLst>
          </p:cNvPr>
          <p:cNvSpPr/>
          <p:nvPr/>
        </p:nvSpPr>
        <p:spPr>
          <a:xfrm>
            <a:off x="1619716" y="1418892"/>
            <a:ext cx="451863" cy="45186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7CB57EE-90A7-8A63-06B2-74F915DAAA96}"/>
              </a:ext>
            </a:extLst>
          </p:cNvPr>
          <p:cNvSpPr txBox="1"/>
          <p:nvPr/>
        </p:nvSpPr>
        <p:spPr>
          <a:xfrm>
            <a:off x="1875748" y="1302938"/>
            <a:ext cx="181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effectLst/>
                <a:latin typeface="Assistant" pitchFamily="2" charset="-79"/>
                <a:cs typeface="Assistant" pitchFamily="2" charset="-79"/>
              </a:rPr>
              <a:t>Article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949716C-AED7-CD39-2069-099226FB759E}"/>
              </a:ext>
            </a:extLst>
          </p:cNvPr>
          <p:cNvSpPr txBox="1"/>
          <p:nvPr/>
        </p:nvSpPr>
        <p:spPr>
          <a:xfrm>
            <a:off x="2769705" y="276582"/>
            <a:ext cx="701040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Emphasis in the article: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C4D5C6F-5691-B0E3-96CC-3607F40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3" y="1774717"/>
            <a:ext cx="6665527" cy="1763367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0C58BC9D-3A8C-D96A-D274-F7520A6590F1}"/>
              </a:ext>
            </a:extLst>
          </p:cNvPr>
          <p:cNvSpPr/>
          <p:nvPr/>
        </p:nvSpPr>
        <p:spPr>
          <a:xfrm>
            <a:off x="381419" y="130156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מלבן 8" descr="סימון תג 1 עם מילוי מלא">
            <a:extLst>
              <a:ext uri="{FF2B5EF4-FFF2-40B4-BE49-F238E27FC236}">
                <a16:creationId xmlns:a16="http://schemas.microsoft.com/office/drawing/2014/main" id="{BBE73E9F-8438-9AF0-B0E5-8F8807BAFCDA}"/>
              </a:ext>
            </a:extLst>
          </p:cNvPr>
          <p:cNvSpPr/>
          <p:nvPr/>
        </p:nvSpPr>
        <p:spPr>
          <a:xfrm>
            <a:off x="301603" y="1256190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39E11C7-FE57-CA9C-2AFD-F70551A8FAD0}"/>
              </a:ext>
            </a:extLst>
          </p:cNvPr>
          <p:cNvSpPr txBox="1"/>
          <p:nvPr/>
        </p:nvSpPr>
        <p:spPr>
          <a:xfrm>
            <a:off x="548689" y="1212352"/>
            <a:ext cx="444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Coding algorithms examples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681BE6D-E96C-5DA7-3194-4C6287C32619}"/>
              </a:ext>
            </a:extLst>
          </p:cNvPr>
          <p:cNvSpPr txBox="1"/>
          <p:nvPr/>
        </p:nvSpPr>
        <p:spPr>
          <a:xfrm>
            <a:off x="555902" y="3751367"/>
            <a:ext cx="444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latin typeface="SFRM1095"/>
              </a:rPr>
              <a:t>Haar wavelet transform </a:t>
            </a:r>
            <a:r>
              <a:rPr lang="en-US" sz="2400" dirty="0"/>
              <a:t>example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5C676829-47D4-D50F-A0E1-389C12258FF5}"/>
              </a:ext>
            </a:extLst>
          </p:cNvPr>
          <p:cNvSpPr/>
          <p:nvPr/>
        </p:nvSpPr>
        <p:spPr>
          <a:xfrm>
            <a:off x="402574" y="381950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מלבן 15" descr="סימון תג 1 עם מילוי מלא">
            <a:extLst>
              <a:ext uri="{FF2B5EF4-FFF2-40B4-BE49-F238E27FC236}">
                <a16:creationId xmlns:a16="http://schemas.microsoft.com/office/drawing/2014/main" id="{B537CD80-02F8-1EB1-E529-8EF03FE8F56A}"/>
              </a:ext>
            </a:extLst>
          </p:cNvPr>
          <p:cNvSpPr/>
          <p:nvPr/>
        </p:nvSpPr>
        <p:spPr>
          <a:xfrm>
            <a:off x="329971" y="375136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AB79D90-49BC-1F8F-BB89-056BF13D6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3" y="4281168"/>
            <a:ext cx="6528587" cy="23006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CC959F4-0DF5-4613-20EE-028D5F9F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03" y="2608561"/>
            <a:ext cx="4798323" cy="9233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D3C7B4-CBCD-6CF8-017A-3333D23B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02" y="3531891"/>
            <a:ext cx="4798323" cy="2300623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F447D9A-0CA8-6763-61B9-E7298A1965CA}"/>
              </a:ext>
            </a:extLst>
          </p:cNvPr>
          <p:cNvSpPr txBox="1"/>
          <p:nvPr/>
        </p:nvSpPr>
        <p:spPr>
          <a:xfrm>
            <a:off x="7344099" y="1974972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AFF56F1-676A-BB3A-FD8E-A0F3A17E7902}"/>
              </a:ext>
            </a:extLst>
          </p:cNvPr>
          <p:cNvSpPr/>
          <p:nvPr/>
        </p:nvSpPr>
        <p:spPr>
          <a:xfrm>
            <a:off x="7344099" y="207793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מלבן 21" descr="סימון תג 1 עם מילוי מלא">
            <a:extLst>
              <a:ext uri="{FF2B5EF4-FFF2-40B4-BE49-F238E27FC236}">
                <a16:creationId xmlns:a16="http://schemas.microsoft.com/office/drawing/2014/main" id="{7966356E-E79D-DD4B-9DD4-841F9FB5E736}"/>
              </a:ext>
            </a:extLst>
          </p:cNvPr>
          <p:cNvSpPr/>
          <p:nvPr/>
        </p:nvSpPr>
        <p:spPr>
          <a:xfrm>
            <a:off x="7247902" y="201065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259360" y="157426"/>
            <a:ext cx="7174524" cy="1092591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605587" y="1408689"/>
            <a:ext cx="3502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</a:t>
            </a:r>
            <a:endParaRPr lang="en-US" sz="4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911EB05-ED7F-5D87-B8A5-B900C707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2153727"/>
            <a:ext cx="5274438" cy="269797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3FCF799-D299-EF6A-2E1F-07FD1008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0" y="4917140"/>
            <a:ext cx="5322896" cy="1783434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</a:t>
            </a:r>
            <a:endParaRPr lang="en-US" sz="36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C3D7506-C167-ACAB-2E69-FFA7FD7D1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670" y="2135151"/>
            <a:ext cx="5274437" cy="263467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78B4C2F4-1B62-EA64-1EDF-760137A35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39" y="4917140"/>
            <a:ext cx="5322897" cy="17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91544" y="281627"/>
            <a:ext cx="9782914" cy="1200329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inverse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1017542" y="1396386"/>
            <a:ext cx="453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 inverse</a:t>
            </a:r>
            <a:endParaRPr lang="en-US" sz="40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 inverse</a:t>
            </a:r>
            <a:endParaRPr lang="en-US" sz="36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95D58C-2B1F-247B-7F9E-23F8093DD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16" y="2090098"/>
            <a:ext cx="5791784" cy="448627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EB9FB7E-1DED-32A1-451B-D9C7C849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671" y="2768485"/>
            <a:ext cx="55530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51010" y="1580069"/>
            <a:ext cx="7697788" cy="870329"/>
          </a:xfrm>
          <a:ln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r" rtl="1"/>
            <a:r>
              <a:rPr lang="en-US" sz="2800" dirty="0"/>
              <a:t>Data compression coding  algorithms:</a:t>
            </a:r>
            <a:endParaRPr lang="he-IL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596" r="10596"/>
          <a:stretch/>
        </p:blipFill>
        <p:spPr>
          <a:xfrm flipH="1">
            <a:off x="901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קבוצה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-6341" y="3905941"/>
            <a:ext cx="3632728" cy="3163289"/>
            <a:chOff x="-10916216" y="-1466169"/>
            <a:chExt cx="6896713" cy="6005491"/>
          </a:xfrm>
        </p:grpSpPr>
        <p:sp>
          <p:nvSpPr>
            <p:cNvPr id="180" name="צורה חופשית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664792" flipH="1">
              <a:off x="-10916216" y="-146616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1" name="קבוצה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0668662" y="-1343619"/>
              <a:ext cx="6247632" cy="5826382"/>
              <a:chOff x="-10668662" y="-1343619"/>
              <a:chExt cx="6247632" cy="5826382"/>
            </a:xfrm>
          </p:grpSpPr>
          <p:cxnSp>
            <p:nvCxnSpPr>
              <p:cNvPr id="182" name="מחבר ישר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7482148" y="-12930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מחבר ישר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4792">
                <a:off x="-7622841" y="-13136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מחבר ישר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4792">
                <a:off x="-7764805" y="-13319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מחבר ישר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4792">
                <a:off x="-7903229" y="-133820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מחבר ישר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792">
                <a:off x="-8040873" y="-13436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מחבר ישר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92">
                <a:off x="-8185671" y="-134311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מחבר ישר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484792">
                <a:off x="-8326108" y="-134175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מחבר ישר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364792">
                <a:off x="-8466120" y="-13349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מחבר ישר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184792">
                <a:off x="-8605624" y="-13165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מחבר ישר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064792">
                <a:off x="-8743809" y="-12964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מחבר ישר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944792">
                <a:off x="-8882853" y="-127197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מחבר ישר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824792">
                <a:off x="-9017411" y="-122791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מחבר ישר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644792">
                <a:off x="-9155473" y="-11890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מחבר ישר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524792">
                <a:off x="-9286841" y="-11489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מחבר ישר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04792">
                <a:off x="-9418038" y="-109724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מחבר ישר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284792">
                <a:off x="-9550563" y="-104939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מחבר ישר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104792">
                <a:off x="-9680757" y="-9933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מחבר ישר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984792">
                <a:off x="-9801978" y="-93209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מחבר ישר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64792">
                <a:off x="-9926533" y="-8645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מחבר ישר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744792">
                <a:off x="-10045885" y="-7859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מחבר ישר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564792">
                <a:off x="-10164759" y="-7115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מחבר ישר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44792">
                <a:off x="-10275456" y="-6310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מחבר ישר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24792">
                <a:off x="-10383244" y="-54058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מחבר ישר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04792">
                <a:off x="-10495145" y="-4518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מחבר ישר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44316" y="-293324"/>
                <a:ext cx="117319" cy="8291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מחבר ישר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68662" y="-129641"/>
                <a:ext cx="39677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מחבר ישר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4792">
                <a:off x="-7346422" y="-126364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מחבר ישר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64792">
                <a:off x="-7209086" y="-12343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מחבר ישר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4792">
                <a:off x="-7071823" y="-119262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מחבר ישר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4792">
                <a:off x="-6939238" y="-11518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מחבר ישר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4792">
                <a:off x="-6807190" y="-11033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מחבר ישר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04792">
                <a:off x="-6675146" y="-105493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מחבר ישר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4792">
                <a:off x="-6550452" y="-99367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מחבר ישר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4792">
                <a:off x="-6425756" y="-9324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מחבר ישר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4792">
                <a:off x="-6304611" y="-85827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מחבר ישר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4792">
                <a:off x="-6183467" y="-78414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מחבר ישר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4792">
                <a:off x="-6062322" y="-71000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מחבר ישר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4792">
                <a:off x="-5951217" y="-6281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מחבר ישר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64792">
                <a:off x="-5840567" y="-5438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מחבר ישר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84792">
                <a:off x="-5732085" y="-45277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מחבר ישר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4792">
                <a:off x="-5629045" y="-35780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מחבר ישר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4792">
                <a:off x="-5530749" y="-25355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מחבר ישר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04792">
                <a:off x="-5438502" y="-15046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מחבר ישר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24792">
                <a:off x="-5346259" y="-473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מחבר ישר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44792">
                <a:off x="-5253822" y="6488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מחבר ישר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364792">
                <a:off x="-5176550" y="1787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מחבר ישר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44792">
                <a:off x="-5093178" y="2935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מחבר ישר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64792">
                <a:off x="-5016366" y="40833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מחבר ישר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84792">
                <a:off x="-4949571" y="5379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מחבר ישר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04792">
                <a:off x="-4883095" y="6618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מחבר ישר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84792">
                <a:off x="-4826883" y="78466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מחבר ישר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04792">
                <a:off x="-4773673" y="9167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מחבר ישר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24792">
                <a:off x="-4720463" y="10489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מחבר ישר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44792">
                <a:off x="-4682053" y="118228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מחבר ישר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24792">
                <a:off x="-4642355" y="13141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מחבר ישר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44792">
                <a:off x="-4601406" y="145091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מחבר ישר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64792">
                <a:off x="-4573871" y="15890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מחבר ישר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84792">
                <a:off x="-4549705" y="172940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מחבר ישר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64792">
                <a:off x="-4540962" y="186645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מחבר ישר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84792">
                <a:off x="-4530340" y="20063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מחבר ישר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4792">
                <a:off x="-4521449" y="21474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מחבר ישר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24792">
                <a:off x="-4514168" y="228809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מחבר ישר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04792">
                <a:off x="-4519772" y="24283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מחבר ישר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24792">
                <a:off x="-4529137" y="25696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מחבר ישר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44792">
                <a:off x="-4545593" y="27061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מחבר ישר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64792">
                <a:off x="-4568164" y="28480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מחבר ישר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44792">
                <a:off x="-4592409" y="298631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מחבר ישר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64792">
                <a:off x="-4616654" y="31245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מחבר ישר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84792">
                <a:off x="-4661292" y="325660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מחבר ישר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4792">
                <a:off x="-4705930" y="33886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מחבר ישר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84792">
                <a:off x="-4745570" y="35276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מחבר ישר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904792">
                <a:off x="-4800586" y="36543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מחבר ישר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24792">
                <a:off x="-4856059" y="37835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מחבר ישר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44792">
                <a:off x="-4916664" y="391403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מחבר ישר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24792">
                <a:off x="-4984294" y="40323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מחבר ישר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444792">
                <a:off x="-5064291" y="415286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מחבר ישר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64792">
                <a:off x="-5141492" y="427147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מחבר ישר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84792">
                <a:off x="-5221033" y="438962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קבוצה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-271209" y="-798817"/>
            <a:ext cx="4905325" cy="4714746"/>
            <a:chOff x="7742031" y="-10712840"/>
            <a:chExt cx="6896713" cy="6628768"/>
          </a:xfrm>
        </p:grpSpPr>
        <p:sp>
          <p:nvSpPr>
            <p:cNvPr id="262" name="צורה חופשית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14784" flipH="1">
              <a:off x="7742031" y="-10177882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3" name="קבוצה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41166" y="-10712840"/>
              <a:ext cx="5477656" cy="6628768"/>
              <a:chOff x="8341166" y="-10712840"/>
              <a:chExt cx="5477656" cy="6628768"/>
            </a:xfrm>
          </p:grpSpPr>
          <p:cxnSp>
            <p:nvCxnSpPr>
              <p:cNvPr id="264" name="מחבר ישר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0453730" y="-462887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מחבר ישר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94784">
                <a:off x="10583468" y="-45706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מחבר ישר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74784">
                <a:off x="10715049" y="-451430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מחבר ישר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54784">
                <a:off x="10846511" y="-44705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מחבר ישר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4784">
                <a:off x="10977454" y="-44277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מחבר ישר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754784">
                <a:off x="11116897" y="-43887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מחבר ישר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34784">
                <a:off x="11252378" y="-43517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מחבר ישר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14784">
                <a:off x="11388939" y="-43200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מחבר ישר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4784">
                <a:off x="11528173" y="-42997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מחבר ישר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214784">
                <a:off x="11666599" y="-42813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מחבר ישר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94784">
                <a:off x="11807037" y="-4266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מחבר ישר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74784">
                <a:off x="11948510" y="-42726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מחבר ישר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4784">
                <a:off x="12091934" y="-427232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מחבר ישר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74784">
                <a:off x="12229273" y="-42751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מחבר ישר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554784">
                <a:off x="12369588" y="-42890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מחבר ישר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34784">
                <a:off x="12510141" y="-42989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מחבר ישר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4784">
                <a:off x="12650679" y="-431727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מחבר ישר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134784">
                <a:off x="12784022" y="-43431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מחבר ישר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14784">
                <a:off x="12922294" y="-43742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מחבר ישר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94784">
                <a:off x="13058538" y="-44171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מחבר ישר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4784">
                <a:off x="13193201" y="-445631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מחבר ישר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94784">
                <a:off x="13321667" y="-45035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מחבר ישר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74784">
                <a:off x="13450053" y="-45612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מחבר ישר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354784">
                <a:off x="13581915" y="-46160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מחבר ישר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643279" y="-4645348"/>
                <a:ext cx="117319" cy="829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מחבר ישר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779146" y="-4725276"/>
                <a:ext cx="39676" cy="2143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מחבר ישר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94784">
                <a:off x="10331171" y="-46941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מחבר ישר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14784">
                <a:off x="10207043" y="-475984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מחבר ישר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834784">
                <a:off x="10086365" y="-48374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מחבר ישר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4784">
                <a:off x="9969935" y="-49128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מחבר ישר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34784">
                <a:off x="9856119" y="-49954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מחבר ישר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54784">
                <a:off x="9742301" y="-507810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מחבר ישר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74784">
                <a:off x="9639051" y="-517106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מחבר ישר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4784">
                <a:off x="9535801" y="-5264016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מחבר ישר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74784">
                <a:off x="9439479" y="-536839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מחבר ישר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94784">
                <a:off x="9343156" y="-54727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מחבר ישר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914784">
                <a:off x="9246834" y="-55771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מחבר ישר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4784">
                <a:off x="9162284" y="-568624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מחבר ישר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14784">
                <a:off x="9078810" y="-57974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מחבר ישר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34784">
                <a:off x="8999306" y="-59147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מחבר ישר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54784">
                <a:off x="8926085" y="-603420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מחבר ישר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4784">
                <a:off x="8859963" y="-616132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מחבר ישר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754784">
                <a:off x="8799345" y="-628566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מחבר ישר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74784">
                <a:off x="8738730" y="-64100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מחבר ישר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94784">
                <a:off x="8680424" y="-65432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מחבר ישר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4784">
                <a:off x="8637149" y="-66738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מחבר ישר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94784">
                <a:off x="8588269" y="-680707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מחבר ישר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14784">
                <a:off x="8545681" y="-693844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מחבר ישר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534784">
                <a:off x="8516774" y="-708133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מחבר ישר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4784">
                <a:off x="8486624" y="-72186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מחבר ישר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34784">
                <a:off x="8466060" y="-735218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מחבר ישר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954784">
                <a:off x="8450916" y="-74938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מחבר ישר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74784">
                <a:off x="8435772" y="-76354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מחבר ישר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4784">
                <a:off x="8435206" y="-777424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מחבר ישר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74784">
                <a:off x="8432981" y="-791190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מחבר ישר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94784">
                <a:off x="8430909" y="-805468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מחבר ישר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614784">
                <a:off x="8442102" y="-81950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מחבר ישר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4784">
                <a:off x="8457153" y="-83367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מחבר ישר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14784">
                <a:off x="8486135" y="-8470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מחבר ישר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34784">
                <a:off x="8514071" y="-86083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מחבר ישר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154784">
                <a:off x="8544041" y="-87466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מחבר ישר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4784">
                <a:off x="8575396" y="-888390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מחבר ישר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54784">
                <a:off x="8619067" y="-901735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מחבר ישר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574784">
                <a:off x="8666603" y="-91506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מחבר ישר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694784">
                <a:off x="8719701" y="-92775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מחבר ישר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814784">
                <a:off x="8780116" y="-94078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מחבר ישר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994784">
                <a:off x="8841168" y="-953428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מחבר ישר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114784">
                <a:off x="8902218" y="-96606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מחבר ישר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234784">
                <a:off x="8981184" y="-97755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מחבר ישר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354784">
                <a:off x="9060148" y="-98903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מחבר ישר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534784">
                <a:off x="9136209" y="-100132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מחבר ישר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54784">
                <a:off x="9223726" y="-101202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מחבר ישר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774784">
                <a:off x="9312320" y="-1022929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מחבר ישר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894784">
                <a:off x="9406240" y="-103383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מחבר ישר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074784">
                <a:off x="9503590" y="-1043373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מחבר ישר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194784">
                <a:off x="9613426" y="-1052782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מחבר ישר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14784">
                <a:off x="9720059" y="-1062087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מחבר ישר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34784">
                <a:off x="9828815" y="-107128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269" r="16269"/>
          <a:stretch/>
        </p:blipFill>
        <p:spPr>
          <a:xfrm flipH="1">
            <a:off x="33004" y="1029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ADB9DFC-D103-B8E5-10CB-66B65BC896AE}"/>
              </a:ext>
            </a:extLst>
          </p:cNvPr>
          <p:cNvSpPr txBox="1"/>
          <p:nvPr/>
        </p:nvSpPr>
        <p:spPr>
          <a:xfrm>
            <a:off x="901" y="6861545"/>
            <a:ext cx="3302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adcreview.com/articles/big-data-in-science-which-business-model-is-suitable/"/>
              </a:rPr>
              <a:t>תמונה זו</a:t>
            </a:r>
            <a:r>
              <a:rPr lang="en-US" sz="900"/>
              <a:t> מאת מחבר לא ידוע ניתן ברשיון במסגרת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71" name="אליפסה 170">
            <a:extLst>
              <a:ext uri="{FF2B5EF4-FFF2-40B4-BE49-F238E27FC236}">
                <a16:creationId xmlns:a16="http://schemas.microsoft.com/office/drawing/2014/main" id="{4D9EDC4B-4F12-D473-EE50-9E7DBFBE8AD4}"/>
              </a:ext>
            </a:extLst>
          </p:cNvPr>
          <p:cNvSpPr/>
          <p:nvPr/>
        </p:nvSpPr>
        <p:spPr>
          <a:xfrm>
            <a:off x="4906561" y="267534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6" name="מלבן 175" descr="סימון תג 1 עם מילוי מלא">
            <a:extLst>
              <a:ext uri="{FF2B5EF4-FFF2-40B4-BE49-F238E27FC236}">
                <a16:creationId xmlns:a16="http://schemas.microsoft.com/office/drawing/2014/main" id="{40B82CDF-9699-E201-6F1E-750540EF2CAB}"/>
              </a:ext>
            </a:extLst>
          </p:cNvPr>
          <p:cNvSpPr/>
          <p:nvPr/>
        </p:nvSpPr>
        <p:spPr>
          <a:xfrm>
            <a:off x="4826743" y="2596004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7" name="אליפסה 176">
            <a:extLst>
              <a:ext uri="{FF2B5EF4-FFF2-40B4-BE49-F238E27FC236}">
                <a16:creationId xmlns:a16="http://schemas.microsoft.com/office/drawing/2014/main" id="{D417EDEA-4E6E-0142-AC49-80B0614601F8}"/>
              </a:ext>
            </a:extLst>
          </p:cNvPr>
          <p:cNvSpPr/>
          <p:nvPr/>
        </p:nvSpPr>
        <p:spPr>
          <a:xfrm>
            <a:off x="4896136" y="354302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8" name="מלבן 177" descr="סימון תג 1 עם מילוי מלא">
            <a:extLst>
              <a:ext uri="{FF2B5EF4-FFF2-40B4-BE49-F238E27FC236}">
                <a16:creationId xmlns:a16="http://schemas.microsoft.com/office/drawing/2014/main" id="{60E073C7-4FA4-BD8B-F468-A6F2C3176237}"/>
              </a:ext>
            </a:extLst>
          </p:cNvPr>
          <p:cNvSpPr/>
          <p:nvPr/>
        </p:nvSpPr>
        <p:spPr>
          <a:xfrm>
            <a:off x="4808570" y="344946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0" name="אליפסה 259">
            <a:extLst>
              <a:ext uri="{FF2B5EF4-FFF2-40B4-BE49-F238E27FC236}">
                <a16:creationId xmlns:a16="http://schemas.microsoft.com/office/drawing/2014/main" id="{5CB6F4F6-722E-2FA9-12C1-9CBE14FF8DD5}"/>
              </a:ext>
            </a:extLst>
          </p:cNvPr>
          <p:cNvSpPr/>
          <p:nvPr/>
        </p:nvSpPr>
        <p:spPr>
          <a:xfrm>
            <a:off x="4881598" y="4329071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2" name="מלבן 341" descr="סימון תג 1 עם מילוי מלא">
            <a:extLst>
              <a:ext uri="{FF2B5EF4-FFF2-40B4-BE49-F238E27FC236}">
                <a16:creationId xmlns:a16="http://schemas.microsoft.com/office/drawing/2014/main" id="{F510C5ED-E210-4695-39A8-0D1582398D42}"/>
              </a:ext>
            </a:extLst>
          </p:cNvPr>
          <p:cNvSpPr/>
          <p:nvPr/>
        </p:nvSpPr>
        <p:spPr>
          <a:xfrm>
            <a:off x="4791334" y="4265343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3" name="אליפסה 342">
            <a:extLst>
              <a:ext uri="{FF2B5EF4-FFF2-40B4-BE49-F238E27FC236}">
                <a16:creationId xmlns:a16="http://schemas.microsoft.com/office/drawing/2014/main" id="{598457AC-3DA1-AE8F-06B4-497FE8A2E6C0}"/>
              </a:ext>
            </a:extLst>
          </p:cNvPr>
          <p:cNvSpPr/>
          <p:nvPr/>
        </p:nvSpPr>
        <p:spPr>
          <a:xfrm>
            <a:off x="4881598" y="525330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4" name="מלבן 343" descr="סימון תג 1 עם מילוי מלא">
            <a:extLst>
              <a:ext uri="{FF2B5EF4-FFF2-40B4-BE49-F238E27FC236}">
                <a16:creationId xmlns:a16="http://schemas.microsoft.com/office/drawing/2014/main" id="{2B8D20FF-0547-231A-BFDC-97749DF17C0F}"/>
              </a:ext>
            </a:extLst>
          </p:cNvPr>
          <p:cNvSpPr/>
          <p:nvPr/>
        </p:nvSpPr>
        <p:spPr>
          <a:xfrm>
            <a:off x="4791334" y="518958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D4534C-FAE4-45F3-4EA4-B85506C2AAD5}"/>
              </a:ext>
            </a:extLst>
          </p:cNvPr>
          <p:cNvSpPr txBox="1"/>
          <p:nvPr/>
        </p:nvSpPr>
        <p:spPr>
          <a:xfrm>
            <a:off x="5136191" y="2597894"/>
            <a:ext cx="246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Unary coding</a:t>
            </a:r>
          </a:p>
        </p:txBody>
      </p:sp>
      <p:sp>
        <p:nvSpPr>
          <p:cNvPr id="345" name="תיבת טקסט 344">
            <a:extLst>
              <a:ext uri="{FF2B5EF4-FFF2-40B4-BE49-F238E27FC236}">
                <a16:creationId xmlns:a16="http://schemas.microsoft.com/office/drawing/2014/main" id="{717A088B-F654-D1B5-7D19-BB6C5CEC3493}"/>
              </a:ext>
            </a:extLst>
          </p:cNvPr>
          <p:cNvSpPr txBox="1"/>
          <p:nvPr/>
        </p:nvSpPr>
        <p:spPr>
          <a:xfrm>
            <a:off x="5198790" y="3427237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gamma</a:t>
            </a:r>
            <a:endParaRPr lang="en-US" sz="2800" dirty="0"/>
          </a:p>
        </p:txBody>
      </p:sp>
      <p:sp>
        <p:nvSpPr>
          <p:cNvPr id="346" name="תיבת טקסט 345">
            <a:extLst>
              <a:ext uri="{FF2B5EF4-FFF2-40B4-BE49-F238E27FC236}">
                <a16:creationId xmlns:a16="http://schemas.microsoft.com/office/drawing/2014/main" id="{98FCE091-57D0-11CA-9DE1-0BC8F7EBF51D}"/>
              </a:ext>
            </a:extLst>
          </p:cNvPr>
          <p:cNvSpPr txBox="1"/>
          <p:nvPr/>
        </p:nvSpPr>
        <p:spPr>
          <a:xfrm>
            <a:off x="4859569" y="4226532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delta</a:t>
            </a:r>
            <a:endParaRPr lang="en-US" sz="2800" dirty="0"/>
          </a:p>
        </p:txBody>
      </p:sp>
      <p:sp>
        <p:nvSpPr>
          <p:cNvPr id="347" name="תיבת טקסט 346">
            <a:extLst>
              <a:ext uri="{FF2B5EF4-FFF2-40B4-BE49-F238E27FC236}">
                <a16:creationId xmlns:a16="http://schemas.microsoft.com/office/drawing/2014/main" id="{FF22AFF9-F65B-E6D6-4CB9-36B92F94D0C1}"/>
              </a:ext>
            </a:extLst>
          </p:cNvPr>
          <p:cNvSpPr txBox="1"/>
          <p:nvPr/>
        </p:nvSpPr>
        <p:spPr>
          <a:xfrm>
            <a:off x="4353350" y="5109109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Fibonacci 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6B1FFA94-A42C-C0D4-6289-519114FB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847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01FD467-515D-9A5E-6AF3-5E08CE7700D1}"/>
              </a:ext>
            </a:extLst>
          </p:cNvPr>
          <p:cNvSpPr txBox="1">
            <a:spLocks/>
          </p:cNvSpPr>
          <p:nvPr/>
        </p:nvSpPr>
        <p:spPr>
          <a:xfrm flipH="1">
            <a:off x="0" y="798571"/>
            <a:ext cx="6197517" cy="715831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graphs &amp; charts</a:t>
            </a:r>
            <a:r>
              <a:rPr lang="en-US" sz="4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46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0BED4B6-8E01-500B-7CF8-CB9CA6A7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009"/>
            <a:ext cx="12192000" cy="528099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6F988-ACB1-1F68-A784-07289F666607}"/>
              </a:ext>
            </a:extLst>
          </p:cNvPr>
          <p:cNvSpPr txBox="1"/>
          <p:nvPr/>
        </p:nvSpPr>
        <p:spPr>
          <a:xfrm>
            <a:off x="278296" y="488484"/>
            <a:ext cx="10949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 Gamma code – average bit size compare:</a:t>
            </a:r>
          </a:p>
        </p:txBody>
      </p:sp>
    </p:spTree>
    <p:extLst>
      <p:ext uri="{BB962C8B-B14F-4D97-AF65-F5344CB8AC3E}">
        <p14:creationId xmlns:p14="http://schemas.microsoft.com/office/powerpoint/2010/main" val="5423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AA57B0F-845B-0C4D-6B5C-C2E211B0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9774"/>
            <a:ext cx="12192000" cy="518822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2A9E7C-8C60-9A35-2FE9-E94BA5CD545A}"/>
              </a:ext>
            </a:extLst>
          </p:cNvPr>
          <p:cNvSpPr txBox="1"/>
          <p:nvPr/>
        </p:nvSpPr>
        <p:spPr>
          <a:xfrm>
            <a:off x="748747" y="472810"/>
            <a:ext cx="106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 Delta code – average bit size compare</a:t>
            </a:r>
            <a:r>
              <a:rPr lang="en-US" sz="4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72837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ימי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40_TF22566005_Win32" id="{766885C5-AF0E-478E-8300-66B85251D80A}" vid="{5ED3A807-C80F-4304-A4D7-54805B170A8C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עתידי</Template>
  <TotalTime>762</TotalTime>
  <Words>142</Words>
  <Application>Microsoft Office PowerPoint</Application>
  <PresentationFormat>מסך רחב</PresentationFormat>
  <Paragraphs>32</Paragraphs>
  <Slides>12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Assistant</vt:lpstr>
      <vt:lpstr>Calibri</vt:lpstr>
      <vt:lpstr>SFRM1095</vt:lpstr>
      <vt:lpstr>SFSL1095</vt:lpstr>
      <vt:lpstr>Tahoma</vt:lpstr>
      <vt:lpstr>שמיימי</vt:lpstr>
      <vt:lpstr> Data Compression – Comparing Haar Algorithms</vt:lpstr>
      <vt:lpstr>מצגת של PowerPoint‏</vt:lpstr>
      <vt:lpstr>מצגת של PowerPoint‏</vt:lpstr>
      <vt:lpstr>Haar algorithms</vt:lpstr>
      <vt:lpstr>Haar inverse algorithms</vt:lpstr>
      <vt:lpstr>Data compression coding  algorithms: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עיצוב עתידי</dc:title>
  <dc:creator>lio berni</dc:creator>
  <cp:lastModifiedBy>lio berni</cp:lastModifiedBy>
  <cp:revision>11</cp:revision>
  <dcterms:created xsi:type="dcterms:W3CDTF">2022-07-25T16:33:04Z</dcterms:created>
  <dcterms:modified xsi:type="dcterms:W3CDTF">2022-07-27T17:46:23Z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